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69E"/>
    <a:srgbClr val="00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88114-F8CE-D04E-AA12-C78F5ADE45A3}" v="84" dt="2022-02-15T22:58:47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/>
    <p:restoredTop sz="96338"/>
  </p:normalViewPr>
  <p:slideViewPr>
    <p:cSldViewPr snapToGrid="0" snapToObjects="1">
      <p:cViewPr varScale="1">
        <p:scale>
          <a:sx n="126" d="100"/>
          <a:sy n="126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74CBA-662B-DC4C-9C37-1E33F6DAB5E4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D6B33-9293-3942-AC25-CA96F7FD7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8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679D-A4E8-9E4F-9FEA-A578F8F4E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3D931-FA02-CB4D-AE8D-A6DBE2482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DEF1B-8188-B344-BB7E-CDBB8A5E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845F-7E97-2944-859F-E7FC38BC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AAC6F-33E5-F14E-B82D-8F06CD18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DFB4-C685-8E40-B5A1-9E7AE416C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88491-E781-4F4A-95EF-1C14768DA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CE356-19C7-1246-9CA1-30A694BB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82967-7CF9-F543-B1E3-92889F7E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F9D23-395A-8346-94B5-2567CBB6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6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CBDB0-593D-8241-A326-ACEE1B339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5606D-0850-F14C-B698-4A092F797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E8CC4-86CF-9F49-9DF0-64523022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67CCB-17FF-A84F-8F45-7D90E9A7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1586F-B7D9-1048-BD48-36C7DDB4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3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26D9-F54F-374D-8EC8-8E2F9D35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D34AF-F17B-8049-A10C-57AE839A9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6FDEA-B08A-CB4D-8B54-9594BC16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5F9F6-CBA8-EE4E-B29D-3248D5A0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46D58-C9E1-3B40-86B1-56B0144D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8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CAE5-681B-4145-AD0B-76CE82CD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29E4F-B5FD-9242-B831-071285683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EE4D4-EEC7-9342-A499-C5293078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B862B-F1A8-B644-AAFD-E41EF001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9196F-421C-3A45-96EE-A6B7EAC6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1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1245-579E-BF4A-BB5E-8F898785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B0D05-FC60-6944-81D6-C6523D40F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807A0-1440-5B43-9C2E-B8791028B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DB728-102A-1B4C-B9D0-8B73C6E2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C8A1A-23E9-5A41-9F36-C51FE115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467C9-07DC-7A41-8D53-168D4C59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0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C90F-F42A-6D42-8091-A0032CF8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EBA45-C8AA-E14E-AFBA-752096577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AC057-6517-C748-9ABC-3DF4742A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A977C-A261-8D4B-9D83-6B3652F30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69DF1-121C-4346-87E2-AF635CF00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BAFA8-20FE-F445-A92B-5EAA7325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8BB2C4-05D8-FB41-AA15-68200E8A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AF221-1144-1543-9109-8E717B71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7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4C4B-0726-9744-8E79-4F38D2DF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CE019-AAC0-9C47-9C4C-02CB6A83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50B74-77C9-6A48-A731-D92632BB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34C19-33E8-3D4F-B7E2-BE5B0EEC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8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4E5A7-3EF6-844C-8BE6-2EC173A5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D9DAD-E16A-144D-84A8-B0F9ED570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66D80-4863-304B-ABD5-DCD4C7D9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0D26-5D34-104F-BF10-4674F515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4B2D-F7D9-C74B-BCF3-8D7EA4984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A17BA-83F2-C94A-B731-C422A59DB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2F8B6-EB84-2040-BD79-57CF0CA9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4BF2-E3E7-9F4E-8303-6D573095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54E68-3997-0047-A6BE-D8DC6E4F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8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C615-954C-5045-970F-8C898132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CE3519-DA0A-E24A-BDD8-09E44EBBC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05F0B-70ED-A148-945B-215810282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8BCB0-6B5D-B442-944E-5B1830B5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D0DBC-9190-7B4B-ACA0-2789C312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1D40F-7B33-8248-BB78-2A087665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0B50C-121D-D541-AFE1-33F64341F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5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F3DB3D-738D-8A4E-A1BF-9A7F4238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14B11-53F1-044A-A58F-3509F348B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B5E05-363A-D948-82A5-4B54AC7221F0}"/>
              </a:ext>
            </a:extLst>
          </p:cNvPr>
          <p:cNvSpPr/>
          <p:nvPr userDrawn="1"/>
        </p:nvSpPr>
        <p:spPr>
          <a:xfrm>
            <a:off x="-121024" y="6463554"/>
            <a:ext cx="12425083" cy="488575"/>
          </a:xfrm>
          <a:prstGeom prst="rect">
            <a:avLst/>
          </a:prstGeom>
          <a:solidFill>
            <a:srgbClr val="0E46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E4F94-5034-814F-8AF7-E9170FFC95B3}"/>
              </a:ext>
            </a:extLst>
          </p:cNvPr>
          <p:cNvSpPr txBox="1"/>
          <p:nvPr userDrawn="1"/>
        </p:nvSpPr>
        <p:spPr>
          <a:xfrm>
            <a:off x="2833702" y="6463554"/>
            <a:ext cx="775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Geography – Spring 2022 Graduate Student Lightning Talks</a:t>
            </a:r>
          </a:p>
        </p:txBody>
      </p:sp>
    </p:spTree>
    <p:extLst>
      <p:ext uri="{BB962C8B-B14F-4D97-AF65-F5344CB8AC3E}">
        <p14:creationId xmlns:p14="http://schemas.microsoft.com/office/powerpoint/2010/main" val="196551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1B95-F86F-4E42-9F5C-306215D4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6416"/>
          </a:xfrm>
          <a:solidFill>
            <a:srgbClr val="0D469E"/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Agent-based Modeling and GIS with Python:</a:t>
            </a:r>
            <a:br>
              <a:rPr lang="en-US" sz="3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Mesa framework and its Geo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B1CF-945B-D84A-A812-80429BD17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14" y="1314466"/>
            <a:ext cx="6744698" cy="271734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Mesa &amp; Mesa-Geo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Mesa is an open-source agent-based modeling (ABM) framework written in Python, allowing users to quickly build and visualize agent-based models.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Mesa-Geo is its GIS extension. Thanks to the modular design of Mesa, extending its functionalities is relatively straight-forward, without the necessity of modifying its core components.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E6BDB-EB8B-2D46-A4FE-A9617C6B4242}"/>
              </a:ext>
            </a:extLst>
          </p:cNvPr>
          <p:cNvSpPr txBox="1"/>
          <p:nvPr/>
        </p:nvSpPr>
        <p:spPr>
          <a:xfrm>
            <a:off x="210206" y="6492875"/>
            <a:ext cx="136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B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Boyu Wang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9DA8639-7E61-3245-81B2-53876C4E6775}"/>
              </a:ext>
            </a:extLst>
          </p:cNvPr>
          <p:cNvGrpSpPr/>
          <p:nvPr/>
        </p:nvGrpSpPr>
        <p:grpSpPr>
          <a:xfrm>
            <a:off x="157810" y="2673138"/>
            <a:ext cx="6827726" cy="2024993"/>
            <a:chOff x="139294" y="4155773"/>
            <a:chExt cx="7541941" cy="214266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ED06490-6F43-0C4E-A28A-D697625B1E40}"/>
                </a:ext>
              </a:extLst>
            </p:cNvPr>
            <p:cNvSpPr/>
            <p:nvPr/>
          </p:nvSpPr>
          <p:spPr>
            <a:xfrm>
              <a:off x="5258550" y="4411032"/>
              <a:ext cx="2330972" cy="142994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8CBF169-E5D6-3C41-BB76-8B36E58AD0C3}"/>
                </a:ext>
              </a:extLst>
            </p:cNvPr>
            <p:cNvSpPr/>
            <p:nvPr/>
          </p:nvSpPr>
          <p:spPr>
            <a:xfrm>
              <a:off x="2821942" y="4411031"/>
              <a:ext cx="2330971" cy="14299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9D18D03-5F9A-D649-AF0F-69AE7D1841F2}"/>
                </a:ext>
              </a:extLst>
            </p:cNvPr>
            <p:cNvSpPr/>
            <p:nvPr/>
          </p:nvSpPr>
          <p:spPr>
            <a:xfrm>
              <a:off x="382848" y="4411032"/>
              <a:ext cx="2330970" cy="18834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9E9ADCD-9E90-C046-8250-E28C0B44583E}"/>
                </a:ext>
              </a:extLst>
            </p:cNvPr>
            <p:cNvSpPr/>
            <p:nvPr/>
          </p:nvSpPr>
          <p:spPr>
            <a:xfrm>
              <a:off x="139294" y="4155773"/>
              <a:ext cx="936000" cy="18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Batch Runner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30FE35-9BDF-534D-89A4-ADAA6BE39E07}"/>
                </a:ext>
              </a:extLst>
            </p:cNvPr>
            <p:cNvSpPr/>
            <p:nvPr/>
          </p:nvSpPr>
          <p:spPr>
            <a:xfrm>
              <a:off x="1075294" y="4534994"/>
              <a:ext cx="936000" cy="18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Model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3B20399-CAC8-8148-9846-248FC795E30D}"/>
                </a:ext>
              </a:extLst>
            </p:cNvPr>
            <p:cNvSpPr/>
            <p:nvPr/>
          </p:nvSpPr>
          <p:spPr>
            <a:xfrm>
              <a:off x="430048" y="4876378"/>
              <a:ext cx="936000" cy="18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Scheduler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867C6EF-D954-FF47-BB11-48C10C065E1D}"/>
                </a:ext>
              </a:extLst>
            </p:cNvPr>
            <p:cNvSpPr/>
            <p:nvPr/>
          </p:nvSpPr>
          <p:spPr>
            <a:xfrm>
              <a:off x="1661258" y="4879985"/>
              <a:ext cx="936000" cy="18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Space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60B493A-6D85-9D44-BCB7-F6CAA1C06C3B}"/>
                </a:ext>
              </a:extLst>
            </p:cNvPr>
            <p:cNvSpPr/>
            <p:nvPr/>
          </p:nvSpPr>
          <p:spPr>
            <a:xfrm>
              <a:off x="1032204" y="5616204"/>
              <a:ext cx="936000" cy="18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Agent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9C3D6BB-2FE7-6D4E-B144-04E4D102EBB6}"/>
                </a:ext>
              </a:extLst>
            </p:cNvPr>
            <p:cNvSpPr/>
            <p:nvPr/>
          </p:nvSpPr>
          <p:spPr>
            <a:xfrm>
              <a:off x="2337800" y="6069023"/>
              <a:ext cx="936000" cy="18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Data Collector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61737BB-3A41-3E4A-8480-6A13206CBA50}"/>
                </a:ext>
              </a:extLst>
            </p:cNvPr>
            <p:cNvSpPr/>
            <p:nvPr/>
          </p:nvSpPr>
          <p:spPr>
            <a:xfrm>
              <a:off x="3487046" y="4448044"/>
              <a:ext cx="936000" cy="36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Visualization Server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35EEDD-ED5B-F541-B21F-45FB14BA28A1}"/>
                </a:ext>
              </a:extLst>
            </p:cNvPr>
            <p:cNvSpPr/>
            <p:nvPr/>
          </p:nvSpPr>
          <p:spPr>
            <a:xfrm>
              <a:off x="2885107" y="4873405"/>
              <a:ext cx="936000" cy="18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Space Module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F8E8F1-79C2-4D4B-BE7A-A772AD133DAE}"/>
                </a:ext>
              </a:extLst>
            </p:cNvPr>
            <p:cNvSpPr/>
            <p:nvPr/>
          </p:nvSpPr>
          <p:spPr>
            <a:xfrm>
              <a:off x="4058264" y="5106429"/>
              <a:ext cx="936000" cy="18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Chart Module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214E06B-401F-0449-8832-DBD224B4B79A}"/>
                </a:ext>
              </a:extLst>
            </p:cNvPr>
            <p:cNvSpPr/>
            <p:nvPr/>
          </p:nvSpPr>
          <p:spPr>
            <a:xfrm>
              <a:off x="6017063" y="4526895"/>
              <a:ext cx="936000" cy="18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Browser Page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0930484-E50D-BD49-8571-EEA96DCE3D06}"/>
                </a:ext>
              </a:extLst>
            </p:cNvPr>
            <p:cNvSpPr/>
            <p:nvPr/>
          </p:nvSpPr>
          <p:spPr>
            <a:xfrm>
              <a:off x="5435795" y="4774742"/>
              <a:ext cx="936000" cy="36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Space Module (</a:t>
              </a:r>
              <a:r>
                <a:rPr lang="en-US" sz="900" dirty="0" err="1"/>
                <a:t>js</a:t>
              </a:r>
              <a:r>
                <a:rPr lang="en-US" sz="900" dirty="0"/>
                <a:t>)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7E13F33-3C56-7242-B012-B4EC1C71870D}"/>
                </a:ext>
              </a:extLst>
            </p:cNvPr>
            <p:cNvSpPr/>
            <p:nvPr/>
          </p:nvSpPr>
          <p:spPr>
            <a:xfrm>
              <a:off x="6581441" y="5012480"/>
              <a:ext cx="936000" cy="36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Chart Module (</a:t>
              </a:r>
              <a:r>
                <a:rPr lang="en-US" sz="900" dirty="0" err="1"/>
                <a:t>js</a:t>
              </a:r>
              <a:r>
                <a:rPr lang="en-US" sz="900" dirty="0"/>
                <a:t>)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6B9AEA9-ACA2-2149-BCF6-62F62B9EE4D5}"/>
                </a:ext>
              </a:extLst>
            </p:cNvPr>
            <p:cNvSpPr/>
            <p:nvPr/>
          </p:nvSpPr>
          <p:spPr>
            <a:xfrm>
              <a:off x="1032204" y="5971209"/>
              <a:ext cx="936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/>
                <a:t>GeoAgent</a:t>
              </a:r>
              <a:endParaRPr lang="en-US" sz="900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CA1BAAD-3533-884E-81BE-FA2666C96FB0}"/>
                </a:ext>
              </a:extLst>
            </p:cNvPr>
            <p:cNvSpPr/>
            <p:nvPr/>
          </p:nvSpPr>
          <p:spPr>
            <a:xfrm>
              <a:off x="1663088" y="5235581"/>
              <a:ext cx="936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/>
                <a:t>GeoSpace</a:t>
              </a:r>
              <a:endParaRPr lang="en-US" sz="900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AEA2FCB-BB0B-8148-9116-D786912931C0}"/>
                </a:ext>
              </a:extLst>
            </p:cNvPr>
            <p:cNvSpPr/>
            <p:nvPr/>
          </p:nvSpPr>
          <p:spPr>
            <a:xfrm>
              <a:off x="2885108" y="5378395"/>
              <a:ext cx="936000" cy="3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/>
                <a:t>GeoSpace</a:t>
              </a:r>
              <a:r>
                <a:rPr lang="en-US" sz="900" dirty="0"/>
                <a:t> Module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431AB49-97A2-DB4B-93EB-D159CFD98D0C}"/>
                </a:ext>
              </a:extLst>
            </p:cNvPr>
            <p:cNvSpPr/>
            <p:nvPr/>
          </p:nvSpPr>
          <p:spPr>
            <a:xfrm>
              <a:off x="5311621" y="5374683"/>
              <a:ext cx="1184348" cy="3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/>
                <a:t>GeoSpace</a:t>
              </a:r>
              <a:r>
                <a:rPr lang="en-US" sz="900" dirty="0"/>
                <a:t> Module (</a:t>
              </a:r>
              <a:r>
                <a:rPr lang="en-US" sz="900" dirty="0" err="1"/>
                <a:t>js</a:t>
              </a:r>
              <a:r>
                <a:rPr lang="en-US" sz="900" dirty="0"/>
                <a:t>)</a:t>
              </a:r>
            </a:p>
          </p:txBody>
        </p: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83C2F88-5346-B64A-95A4-BF0769FA5650}"/>
                </a:ext>
              </a:extLst>
            </p:cNvPr>
            <p:cNvCxnSpPr>
              <a:cxnSpLocks/>
              <a:stCxn id="105" idx="0"/>
              <a:endCxn id="106" idx="3"/>
            </p:cNvCxnSpPr>
            <p:nvPr/>
          </p:nvCxnSpPr>
          <p:spPr>
            <a:xfrm rot="16200000" flipV="1">
              <a:off x="1229185" y="4091883"/>
              <a:ext cx="165259" cy="473039"/>
            </a:xfrm>
            <a:prstGeom prst="bentConnector2">
              <a:avLst/>
            </a:prstGeom>
            <a:ln>
              <a:headEnd type="none"/>
              <a:tailEnd type="diamon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614EAC3E-B4B9-8B4E-863F-B80D94BA1E9A}"/>
                </a:ext>
              </a:extLst>
            </p:cNvPr>
            <p:cNvCxnSpPr>
              <a:stCxn id="108" idx="0"/>
              <a:endCxn id="107" idx="1"/>
            </p:cNvCxnSpPr>
            <p:nvPr/>
          </p:nvCxnSpPr>
          <p:spPr>
            <a:xfrm rot="5400000" flipH="1" flipV="1">
              <a:off x="860979" y="4662063"/>
              <a:ext cx="251384" cy="177246"/>
            </a:xfrm>
            <a:prstGeom prst="bentConnector2">
              <a:avLst/>
            </a:prstGeom>
            <a:ln>
              <a:tailEnd type="diamon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Elbow Connector 123">
              <a:extLst>
                <a:ext uri="{FF2B5EF4-FFF2-40B4-BE49-F238E27FC236}">
                  <a16:creationId xmlns:a16="http://schemas.microsoft.com/office/drawing/2014/main" id="{1A2E13EE-1924-B644-A5DF-7BB171E6D859}"/>
                </a:ext>
              </a:extLst>
            </p:cNvPr>
            <p:cNvCxnSpPr>
              <a:stCxn id="109" idx="0"/>
              <a:endCxn id="107" idx="3"/>
            </p:cNvCxnSpPr>
            <p:nvPr/>
          </p:nvCxnSpPr>
          <p:spPr>
            <a:xfrm rot="16200000" flipV="1">
              <a:off x="1942781" y="4693508"/>
              <a:ext cx="254991" cy="117964"/>
            </a:xfrm>
            <a:prstGeom prst="bentConnector2">
              <a:avLst/>
            </a:prstGeom>
            <a:ln>
              <a:tailEnd type="diamon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3005A5E6-09A3-9F46-801D-CF25C5445021}"/>
                </a:ext>
              </a:extLst>
            </p:cNvPr>
            <p:cNvCxnSpPr>
              <a:stCxn id="108" idx="2"/>
              <a:endCxn id="110" idx="1"/>
            </p:cNvCxnSpPr>
            <p:nvPr/>
          </p:nvCxnSpPr>
          <p:spPr>
            <a:xfrm rot="16200000" flipH="1">
              <a:off x="640213" y="5314213"/>
              <a:ext cx="649826" cy="134156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5DB8C99F-83C1-7D49-83E4-01CE17957E13}"/>
                </a:ext>
              </a:extLst>
            </p:cNvPr>
            <p:cNvCxnSpPr>
              <a:stCxn id="109" idx="1"/>
              <a:endCxn id="110" idx="0"/>
            </p:cNvCxnSpPr>
            <p:nvPr/>
          </p:nvCxnSpPr>
          <p:spPr>
            <a:xfrm rot="10800000" flipV="1">
              <a:off x="1500204" y="4969984"/>
              <a:ext cx="161054" cy="646219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653AB4C-A08C-B140-A0C2-862B12265699}"/>
                </a:ext>
              </a:extLst>
            </p:cNvPr>
            <p:cNvCxnSpPr>
              <a:cxnSpLocks/>
              <a:stCxn id="118" idx="0"/>
              <a:endCxn id="110" idx="2"/>
            </p:cNvCxnSpPr>
            <p:nvPr/>
          </p:nvCxnSpPr>
          <p:spPr>
            <a:xfrm flipV="1">
              <a:off x="1500204" y="5796204"/>
              <a:ext cx="0" cy="1750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C73EEDCD-D26E-A34A-A691-7F56470EDA23}"/>
                </a:ext>
              </a:extLst>
            </p:cNvPr>
            <p:cNvCxnSpPr>
              <a:stCxn id="119" idx="0"/>
              <a:endCxn id="109" idx="2"/>
            </p:cNvCxnSpPr>
            <p:nvPr/>
          </p:nvCxnSpPr>
          <p:spPr>
            <a:xfrm flipH="1" flipV="1">
              <a:off x="2129258" y="5059985"/>
              <a:ext cx="1830" cy="1755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>
              <a:extLst>
                <a:ext uri="{FF2B5EF4-FFF2-40B4-BE49-F238E27FC236}">
                  <a16:creationId xmlns:a16="http://schemas.microsoft.com/office/drawing/2014/main" id="{AD4EB8E7-B6D3-144B-8CA9-6B22F8C2972E}"/>
                </a:ext>
              </a:extLst>
            </p:cNvPr>
            <p:cNvCxnSpPr>
              <a:stCxn id="119" idx="2"/>
              <a:endCxn id="118" idx="3"/>
            </p:cNvCxnSpPr>
            <p:nvPr/>
          </p:nvCxnSpPr>
          <p:spPr>
            <a:xfrm rot="5400000">
              <a:off x="1726832" y="5656953"/>
              <a:ext cx="645628" cy="162884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8999EBD5-33C8-A542-8F64-AD3C08ACC63D}"/>
                </a:ext>
              </a:extLst>
            </p:cNvPr>
            <p:cNvCxnSpPr>
              <a:cxnSpLocks/>
              <a:stCxn id="113" idx="0"/>
              <a:endCxn id="112" idx="1"/>
            </p:cNvCxnSpPr>
            <p:nvPr/>
          </p:nvCxnSpPr>
          <p:spPr>
            <a:xfrm rot="5400000" flipH="1" flipV="1">
              <a:off x="3297397" y="4683756"/>
              <a:ext cx="245361" cy="133938"/>
            </a:xfrm>
            <a:prstGeom prst="bentConnector2">
              <a:avLst/>
            </a:prstGeom>
            <a:ln>
              <a:tailEnd type="diamon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Elbow Connector 130">
              <a:extLst>
                <a:ext uri="{FF2B5EF4-FFF2-40B4-BE49-F238E27FC236}">
                  <a16:creationId xmlns:a16="http://schemas.microsoft.com/office/drawing/2014/main" id="{AD4D8828-4A24-014A-B6F0-0C35C1D69011}"/>
                </a:ext>
              </a:extLst>
            </p:cNvPr>
            <p:cNvCxnSpPr>
              <a:cxnSpLocks/>
              <a:stCxn id="114" idx="0"/>
              <a:endCxn id="112" idx="3"/>
            </p:cNvCxnSpPr>
            <p:nvPr/>
          </p:nvCxnSpPr>
          <p:spPr>
            <a:xfrm rot="16200000" flipV="1">
              <a:off x="4235463" y="4815628"/>
              <a:ext cx="478385" cy="103218"/>
            </a:xfrm>
            <a:prstGeom prst="bentConnector2">
              <a:avLst/>
            </a:prstGeom>
            <a:ln>
              <a:tailEnd type="diamon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CB81316-E50F-994F-B287-F54834A42151}"/>
                </a:ext>
              </a:extLst>
            </p:cNvPr>
            <p:cNvCxnSpPr>
              <a:cxnSpLocks/>
              <a:stCxn id="113" idx="1"/>
              <a:endCxn id="109" idx="3"/>
            </p:cNvCxnSpPr>
            <p:nvPr/>
          </p:nvCxnSpPr>
          <p:spPr>
            <a:xfrm flipH="1">
              <a:off x="2597258" y="4963405"/>
              <a:ext cx="287850" cy="65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Elbow Connector 132">
              <a:extLst>
                <a:ext uri="{FF2B5EF4-FFF2-40B4-BE49-F238E27FC236}">
                  <a16:creationId xmlns:a16="http://schemas.microsoft.com/office/drawing/2014/main" id="{2EF993EA-13CC-4B45-B268-AF57E9A2B362}"/>
                </a:ext>
              </a:extLst>
            </p:cNvPr>
            <p:cNvCxnSpPr>
              <a:stCxn id="120" idx="1"/>
              <a:endCxn id="119" idx="3"/>
            </p:cNvCxnSpPr>
            <p:nvPr/>
          </p:nvCxnSpPr>
          <p:spPr>
            <a:xfrm rot="10800000">
              <a:off x="2599088" y="5325581"/>
              <a:ext cx="286020" cy="232814"/>
            </a:xfrm>
            <a:prstGeom prst="bentConnector3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133">
              <a:extLst>
                <a:ext uri="{FF2B5EF4-FFF2-40B4-BE49-F238E27FC236}">
                  <a16:creationId xmlns:a16="http://schemas.microsoft.com/office/drawing/2014/main" id="{B689A5C4-AE75-8F4E-A0DC-F32365378EA7}"/>
                </a:ext>
              </a:extLst>
            </p:cNvPr>
            <p:cNvCxnSpPr>
              <a:cxnSpLocks/>
              <a:stCxn id="114" idx="2"/>
            </p:cNvCxnSpPr>
            <p:nvPr/>
          </p:nvCxnSpPr>
          <p:spPr>
            <a:xfrm rot="5400000">
              <a:off x="3448790" y="5081549"/>
              <a:ext cx="872594" cy="1282355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5827443-8440-4B41-99F4-8A729D2A299C}"/>
                </a:ext>
              </a:extLst>
            </p:cNvPr>
            <p:cNvCxnSpPr>
              <a:cxnSpLocks/>
              <a:stCxn id="120" idx="0"/>
              <a:endCxn id="113" idx="2"/>
            </p:cNvCxnSpPr>
            <p:nvPr/>
          </p:nvCxnSpPr>
          <p:spPr>
            <a:xfrm flipV="1">
              <a:off x="3353108" y="5053405"/>
              <a:ext cx="0" cy="3249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4E87240-934D-4541-A612-0326E24DFB6B}"/>
                </a:ext>
              </a:extLst>
            </p:cNvPr>
            <p:cNvCxnSpPr>
              <a:cxnSpLocks/>
              <a:stCxn id="116" idx="1"/>
              <a:endCxn id="113" idx="3"/>
            </p:cNvCxnSpPr>
            <p:nvPr/>
          </p:nvCxnSpPr>
          <p:spPr>
            <a:xfrm flipH="1">
              <a:off x="3821108" y="4954742"/>
              <a:ext cx="1614687" cy="866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Elbow Connector 136">
              <a:extLst>
                <a:ext uri="{FF2B5EF4-FFF2-40B4-BE49-F238E27FC236}">
                  <a16:creationId xmlns:a16="http://schemas.microsoft.com/office/drawing/2014/main" id="{B51369C2-F028-574B-B3CB-9593F26127A4}"/>
                </a:ext>
              </a:extLst>
            </p:cNvPr>
            <p:cNvCxnSpPr>
              <a:cxnSpLocks/>
              <a:stCxn id="116" idx="0"/>
              <a:endCxn id="115" idx="1"/>
            </p:cNvCxnSpPr>
            <p:nvPr/>
          </p:nvCxnSpPr>
          <p:spPr>
            <a:xfrm rot="5400000" flipH="1" flipV="1">
              <a:off x="5881506" y="4639185"/>
              <a:ext cx="157847" cy="113268"/>
            </a:xfrm>
            <a:prstGeom prst="bentConnector2">
              <a:avLst/>
            </a:prstGeom>
            <a:ln>
              <a:tailEnd type="diamon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Elbow Connector 137">
              <a:extLst>
                <a:ext uri="{FF2B5EF4-FFF2-40B4-BE49-F238E27FC236}">
                  <a16:creationId xmlns:a16="http://schemas.microsoft.com/office/drawing/2014/main" id="{0064096D-0653-D14F-8D80-1363CB1B0772}"/>
                </a:ext>
              </a:extLst>
            </p:cNvPr>
            <p:cNvCxnSpPr>
              <a:cxnSpLocks/>
              <a:stCxn id="117" idx="0"/>
              <a:endCxn id="115" idx="3"/>
            </p:cNvCxnSpPr>
            <p:nvPr/>
          </p:nvCxnSpPr>
          <p:spPr>
            <a:xfrm rot="16200000" flipV="1">
              <a:off x="6803460" y="4766499"/>
              <a:ext cx="395585" cy="96378"/>
            </a:xfrm>
            <a:prstGeom prst="bentConnector2">
              <a:avLst/>
            </a:prstGeom>
            <a:ln>
              <a:tailEnd type="diamon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7A412D7-6CD0-8146-94C7-4D7F83955388}"/>
                </a:ext>
              </a:extLst>
            </p:cNvPr>
            <p:cNvCxnSpPr>
              <a:cxnSpLocks/>
              <a:stCxn id="117" idx="1"/>
              <a:endCxn id="114" idx="3"/>
            </p:cNvCxnSpPr>
            <p:nvPr/>
          </p:nvCxnSpPr>
          <p:spPr>
            <a:xfrm flipH="1">
              <a:off x="4994264" y="5192480"/>
              <a:ext cx="1587177" cy="394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D8F5FC4-2C52-BD45-B748-2115D8C10FE5}"/>
                </a:ext>
              </a:extLst>
            </p:cNvPr>
            <p:cNvCxnSpPr>
              <a:cxnSpLocks/>
              <a:stCxn id="121" idx="0"/>
              <a:endCxn id="116" idx="2"/>
            </p:cNvCxnSpPr>
            <p:nvPr/>
          </p:nvCxnSpPr>
          <p:spPr>
            <a:xfrm flipV="1">
              <a:off x="5903795" y="5134742"/>
              <a:ext cx="0" cy="2399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CAB2EEAC-EB82-E14C-8D10-CA76D54112EC}"/>
                </a:ext>
              </a:extLst>
            </p:cNvPr>
            <p:cNvCxnSpPr>
              <a:cxnSpLocks/>
              <a:stCxn id="121" idx="1"/>
              <a:endCxn id="120" idx="3"/>
            </p:cNvCxnSpPr>
            <p:nvPr/>
          </p:nvCxnSpPr>
          <p:spPr>
            <a:xfrm flipH="1">
              <a:off x="3821108" y="5554683"/>
              <a:ext cx="1490513" cy="371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1C6BBE-3A3D-EA40-AD02-48125991B880}"/>
                </a:ext>
              </a:extLst>
            </p:cNvPr>
            <p:cNvCxnSpPr>
              <a:cxnSpLocks/>
            </p:cNvCxnSpPr>
            <p:nvPr/>
          </p:nvCxnSpPr>
          <p:spPr>
            <a:xfrm>
              <a:off x="5987951" y="5958422"/>
              <a:ext cx="47241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7AD11-F3E8-1447-86B1-5E981F417F66}"/>
                </a:ext>
              </a:extLst>
            </p:cNvPr>
            <p:cNvSpPr txBox="1"/>
            <p:nvPr/>
          </p:nvSpPr>
          <p:spPr>
            <a:xfrm>
              <a:off x="6477612" y="5833732"/>
              <a:ext cx="931309" cy="245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Mesa module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E32E252-8571-E446-A446-AEC7B805089D}"/>
                </a:ext>
              </a:extLst>
            </p:cNvPr>
            <p:cNvCxnSpPr>
              <a:cxnSpLocks/>
            </p:cNvCxnSpPr>
            <p:nvPr/>
          </p:nvCxnSpPr>
          <p:spPr>
            <a:xfrm>
              <a:off x="5987950" y="6178049"/>
              <a:ext cx="47241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DAB06A-DA7A-9641-B608-C4B63C64179B}"/>
                </a:ext>
              </a:extLst>
            </p:cNvPr>
            <p:cNvSpPr txBox="1"/>
            <p:nvPr/>
          </p:nvSpPr>
          <p:spPr>
            <a:xfrm>
              <a:off x="6477612" y="6053359"/>
              <a:ext cx="1203623" cy="245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Mesa-Geo module</a:t>
              </a:r>
            </a:p>
          </p:txBody>
        </p:sp>
      </p:grpSp>
      <p:pic>
        <p:nvPicPr>
          <p:cNvPr id="173" name="Graphic 172">
            <a:extLst>
              <a:ext uri="{FF2B5EF4-FFF2-40B4-BE49-F238E27FC236}">
                <a16:creationId xmlns:a16="http://schemas.microsoft.com/office/drawing/2014/main" id="{0A00EA5C-EFCB-E348-84F0-400B0130F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1375" y="1499066"/>
            <a:ext cx="500047" cy="500047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FAEF1BB5-1D8C-3246-809C-F106D87159E8}"/>
              </a:ext>
            </a:extLst>
          </p:cNvPr>
          <p:cNvSpPr/>
          <p:nvPr/>
        </p:nvSpPr>
        <p:spPr>
          <a:xfrm>
            <a:off x="8107215" y="1611873"/>
            <a:ext cx="2314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Example: Agents &amp; Networks</a:t>
            </a:r>
            <a:endParaRPr lang="en-US" sz="12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5C4C41A-73DC-8A46-B678-E7BF0ADD025D}"/>
              </a:ext>
            </a:extLst>
          </p:cNvPr>
          <p:cNvSpPr txBox="1"/>
          <p:nvPr/>
        </p:nvSpPr>
        <p:spPr>
          <a:xfrm>
            <a:off x="157810" y="4901530"/>
            <a:ext cx="67451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Why this is important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There has been a trend of utilizing machine learning methods in and for ABM and GIS.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Python is currently the dominant programming language for machine learning (ML): NumPy, pandas, scikit-learn, Keras, PyTorch, and of growing interest to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GIScience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(PySAL, GeoPandas, Rasterio ...).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Mesa-Geo lacks ABM, GIS and ML integration.</a:t>
            </a:r>
          </a:p>
          <a:p>
            <a:endParaRPr lang="en-US" sz="12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C29E862-F52E-584E-83E4-3AE5311B9171}"/>
              </a:ext>
            </a:extLst>
          </p:cNvPr>
          <p:cNvSpPr txBox="1"/>
          <p:nvPr/>
        </p:nvSpPr>
        <p:spPr>
          <a:xfrm>
            <a:off x="7209070" y="4907826"/>
            <a:ext cx="48251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Implement more functions into Mesa-Geo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Improve communication efficiency between backend visualization server and frontend browser page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Documentation, test cases, issue templates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9BE5B-DF23-1A4B-8A4C-04A793B1B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542" y="2037175"/>
            <a:ext cx="4825120" cy="28391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146738-1789-5546-BAB4-B6D2FD23A3AC}"/>
              </a:ext>
            </a:extLst>
          </p:cNvPr>
          <p:cNvSpPr/>
          <p:nvPr/>
        </p:nvSpPr>
        <p:spPr>
          <a:xfrm>
            <a:off x="6995696" y="1814513"/>
            <a:ext cx="218006" cy="30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0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7422</TotalTime>
  <Words>210</Words>
  <Application>Microsoft Macintosh PowerPoint</Application>
  <PresentationFormat>Widescreen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Agent-based Modeling and GIS with Python: The Mesa framework and its Geo extension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GeoDsm</dc:creator>
  <cp:lastModifiedBy>Andrew Crooks</cp:lastModifiedBy>
  <cp:revision>7</cp:revision>
  <dcterms:created xsi:type="dcterms:W3CDTF">2021-11-07T15:52:10Z</dcterms:created>
  <dcterms:modified xsi:type="dcterms:W3CDTF">2022-02-16T00:19:24Z</dcterms:modified>
</cp:coreProperties>
</file>